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4" r:id="rId2"/>
    <p:sldId id="265" r:id="rId3"/>
  </p:sldIdLst>
  <p:sldSz cx="9753600" cy="13004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434" autoAdjust="0"/>
    <p:restoredTop sz="84188" autoAdjust="0"/>
  </p:normalViewPr>
  <p:slideViewPr>
    <p:cSldViewPr snapToGrid="0">
      <p:cViewPr>
        <p:scale>
          <a:sx n="42" d="100"/>
          <a:sy n="42" d="100"/>
        </p:scale>
        <p:origin x="2288"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ffey Madison" userId="e2659411-ee59-42c2-8803-cf89bb918068" providerId="ADAL" clId="{D0BE6BED-63B8-4DAC-9F97-74E938BF8A89}"/>
    <pc:docChg chg="modSld">
      <pc:chgData name="Caffey Madison" userId="e2659411-ee59-42c2-8803-cf89bb918068" providerId="ADAL" clId="{D0BE6BED-63B8-4DAC-9F97-74E938BF8A89}" dt="2025-08-04T01:46:15.589" v="1" actId="20577"/>
      <pc:docMkLst>
        <pc:docMk/>
      </pc:docMkLst>
      <pc:sldChg chg="modSp mod">
        <pc:chgData name="Caffey Madison" userId="e2659411-ee59-42c2-8803-cf89bb918068" providerId="ADAL" clId="{D0BE6BED-63B8-4DAC-9F97-74E938BF8A89}" dt="2025-08-04T01:46:15.589" v="1" actId="20577"/>
        <pc:sldMkLst>
          <pc:docMk/>
          <pc:sldMk cId="0" sldId="264"/>
        </pc:sldMkLst>
        <pc:spChg chg="mod">
          <ac:chgData name="Caffey Madison" userId="e2659411-ee59-42c2-8803-cf89bb918068" providerId="ADAL" clId="{D0BE6BED-63B8-4DAC-9F97-74E938BF8A89}" dt="2025-08-04T01:46:15.589" v="1" actId="20577"/>
          <ac:spMkLst>
            <pc:docMk/>
            <pc:sldMk cId="0" sldId="264"/>
            <ac:spMk id="1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609600" y="2844800"/>
            <a:ext cx="11424050" cy="7620000"/>
          </a:xfrm>
          <a:prstGeom prst="rect">
            <a:avLst/>
          </a:prstGeom>
        </p:spPr>
        <p:txBody>
          <a:bodyPr lIns="91439" tIns="45719" rIns="91439" bIns="45719">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21"/>
          </p:nvPr>
        </p:nvSpPr>
        <p:spPr>
          <a:xfrm>
            <a:off x="1204912" y="3321050"/>
            <a:ext cx="7334251" cy="4892047"/>
          </a:xfrm>
          <a:prstGeom prst="rect">
            <a:avLst/>
          </a:prstGeom>
        </p:spPr>
        <p:txBody>
          <a:bodyPr lIns="91439" tIns="45719" rIns="91439" bIns="45719">
            <a:noAutofit/>
          </a:bodyPr>
          <a:lstStyle/>
          <a:p>
            <a:endParaRPr/>
          </a:p>
        </p:txBody>
      </p:sp>
      <p:sp>
        <p:nvSpPr>
          <p:cNvPr id="21" name="Title Text"/>
          <p:cNvSpPr txBox="1">
            <a:spLocks noGrp="1"/>
          </p:cNvSpPr>
          <p:nvPr>
            <p:ph type="title"/>
          </p:nvPr>
        </p:nvSpPr>
        <p:spPr>
          <a:xfrm>
            <a:off x="952500" y="7883525"/>
            <a:ext cx="7848600" cy="1066800"/>
          </a:xfrm>
          <a:prstGeom prst="rect">
            <a:avLst/>
          </a:prstGeom>
        </p:spPr>
        <p:txBody>
          <a:bodyPr/>
          <a:lstStyle/>
          <a:p>
            <a:r>
              <a:t>Title Text</a:t>
            </a:r>
          </a:p>
        </p:txBody>
      </p:sp>
      <p:sp>
        <p:nvSpPr>
          <p:cNvPr id="22" name="Body Level One…"/>
          <p:cNvSpPr txBox="1">
            <a:spLocks noGrp="1"/>
          </p:cNvSpPr>
          <p:nvPr>
            <p:ph type="body" sz="quarter" idx="1"/>
          </p:nvPr>
        </p:nvSpPr>
        <p:spPr>
          <a:xfrm>
            <a:off x="952500" y="8988425"/>
            <a:ext cx="7848600" cy="8477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4658118" y="9779000"/>
            <a:ext cx="427839" cy="4445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952500" y="5264150"/>
            <a:ext cx="7848600" cy="2476500"/>
          </a:xfrm>
          <a:prstGeom prst="rect">
            <a:avLst/>
          </a:prstGeom>
        </p:spPr>
        <p:txBody>
          <a:bodyPr anchor="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038350" y="3321050"/>
            <a:ext cx="9267825" cy="6178550"/>
          </a:xfrm>
          <a:prstGeom prst="rect">
            <a:avLst/>
          </a:prstGeom>
        </p:spPr>
        <p:txBody>
          <a:bodyPr lIns="91439" tIns="45719" rIns="91439" bIns="45719">
            <a:noAutofit/>
          </a:bodyPr>
          <a:lstStyle/>
          <a:p>
            <a:endParaRPr/>
          </a:p>
        </p:txBody>
      </p:sp>
      <p:sp>
        <p:nvSpPr>
          <p:cNvPr id="39" name="Title Text"/>
          <p:cNvSpPr txBox="1">
            <a:spLocks noGrp="1"/>
          </p:cNvSpPr>
          <p:nvPr>
            <p:ph type="title"/>
          </p:nvPr>
        </p:nvSpPr>
        <p:spPr>
          <a:xfrm>
            <a:off x="714375" y="3321050"/>
            <a:ext cx="4000500" cy="2990850"/>
          </a:xfrm>
          <a:prstGeom prst="rect">
            <a:avLst/>
          </a:prstGeom>
        </p:spPr>
        <p:txBody>
          <a:bodyPr/>
          <a:lstStyle>
            <a:lvl1pPr>
              <a:defRPr sz="8000"/>
            </a:lvl1pPr>
          </a:lstStyle>
          <a:p>
            <a:r>
              <a:t>Title Text</a:t>
            </a:r>
          </a:p>
        </p:txBody>
      </p:sp>
      <p:sp>
        <p:nvSpPr>
          <p:cNvPr id="40" name="Body Level One…"/>
          <p:cNvSpPr txBox="1">
            <a:spLocks noGrp="1"/>
          </p:cNvSpPr>
          <p:nvPr>
            <p:ph type="body" sz="quarter" idx="1"/>
          </p:nvPr>
        </p:nvSpPr>
        <p:spPr>
          <a:xfrm>
            <a:off x="714375" y="6416675"/>
            <a:ext cx="4000500" cy="307657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714375" y="3178175"/>
            <a:ext cx="8324850" cy="1619250"/>
          </a:xfrm>
          <a:prstGeom prst="rect">
            <a:avLst/>
          </a:prstGeom>
        </p:spPr>
        <p:txBody>
          <a:bodyPr anchor="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3400425" y="4797425"/>
            <a:ext cx="7072313" cy="4714875"/>
          </a:xfrm>
          <a:prstGeom prst="rect">
            <a:avLst/>
          </a:prstGeom>
        </p:spPr>
        <p:txBody>
          <a:bodyPr lIns="91439" tIns="45719" rIns="91439" bIns="45719">
            <a:noAutofit/>
          </a:bodyPr>
          <a:lstStyle/>
          <a:p>
            <a:endParaRPr/>
          </a:p>
        </p:txBody>
      </p:sp>
      <p:sp>
        <p:nvSpPr>
          <p:cNvPr id="66" name="Title Text"/>
          <p:cNvSpPr txBox="1">
            <a:spLocks noGrp="1"/>
          </p:cNvSpPr>
          <p:nvPr>
            <p:ph type="title"/>
          </p:nvPr>
        </p:nvSpPr>
        <p:spPr>
          <a:xfrm>
            <a:off x="714375" y="3178175"/>
            <a:ext cx="8324850" cy="1619250"/>
          </a:xfrm>
          <a:prstGeom prst="rect">
            <a:avLst/>
          </a:prstGeom>
        </p:spPr>
        <p:txBody>
          <a:bodyPr anchor="ctr"/>
          <a:lstStyle/>
          <a:p>
            <a:r>
              <a:t>Title Text</a:t>
            </a:r>
          </a:p>
        </p:txBody>
      </p:sp>
      <p:sp>
        <p:nvSpPr>
          <p:cNvPr id="67" name="Body Level One…"/>
          <p:cNvSpPr txBox="1">
            <a:spLocks noGrp="1"/>
          </p:cNvSpPr>
          <p:nvPr>
            <p:ph type="body" sz="quarter" idx="1"/>
          </p:nvPr>
        </p:nvSpPr>
        <p:spPr>
          <a:xfrm>
            <a:off x="714375" y="4797425"/>
            <a:ext cx="4000500" cy="4714875"/>
          </a:xfrm>
          <a:prstGeom prst="rect">
            <a:avLst/>
          </a:prstGeom>
        </p:spPr>
        <p:txBody>
          <a:bodyPr anchor="ctr"/>
          <a:lstStyle>
            <a:lvl1pPr marL="440871" indent="-440871" algn="l">
              <a:spcBef>
                <a:spcPts val="4200"/>
              </a:spcBef>
              <a:buSzPct val="75000"/>
              <a:buChar char="•"/>
              <a:defRPr sz="3600"/>
            </a:lvl1pPr>
            <a:lvl2pPr marL="783771" indent="-440871" algn="l">
              <a:spcBef>
                <a:spcPts val="4200"/>
              </a:spcBef>
              <a:buSzPct val="75000"/>
              <a:buChar char="•"/>
              <a:defRPr sz="3600"/>
            </a:lvl2pPr>
            <a:lvl3pPr marL="1126671" indent="-440871" algn="l">
              <a:spcBef>
                <a:spcPts val="4200"/>
              </a:spcBef>
              <a:buSzPct val="75000"/>
              <a:buChar char="•"/>
              <a:defRPr sz="3600"/>
            </a:lvl3pPr>
            <a:lvl4pPr marL="1469571" indent="-440871" algn="l">
              <a:spcBef>
                <a:spcPts val="4200"/>
              </a:spcBef>
              <a:buSzPct val="75000"/>
              <a:buChar char="•"/>
              <a:defRPr sz="3600"/>
            </a:lvl4pPr>
            <a:lvl5pPr marL="1812471" indent="-440871" algn="l">
              <a:spcBef>
                <a:spcPts val="4200"/>
              </a:spcBef>
              <a:buSzPct val="75000"/>
              <a:buChar char="•"/>
              <a:defRPr sz="36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sz="half" idx="1"/>
          </p:nvPr>
        </p:nvSpPr>
        <p:spPr>
          <a:xfrm>
            <a:off x="714375" y="3797300"/>
            <a:ext cx="8324850" cy="5410200"/>
          </a:xfrm>
          <a:prstGeom prst="rect">
            <a:avLst/>
          </a:prstGeom>
        </p:spPr>
        <p:txBody>
          <a:bodyPr anchor="ctr"/>
          <a:lstStyle>
            <a:lvl1pPr marL="592666" indent="-592666" algn="l">
              <a:spcBef>
                <a:spcPts val="5600"/>
              </a:spcBef>
              <a:buSzPct val="75000"/>
              <a:buChar char="•"/>
              <a:defRPr sz="4800"/>
            </a:lvl1pPr>
            <a:lvl2pPr marL="1037166" indent="-592666" algn="l">
              <a:spcBef>
                <a:spcPts val="5600"/>
              </a:spcBef>
              <a:buSzPct val="75000"/>
              <a:buChar char="•"/>
              <a:defRPr sz="4800"/>
            </a:lvl2pPr>
            <a:lvl3pPr marL="1481666" indent="-592666" algn="l">
              <a:spcBef>
                <a:spcPts val="5600"/>
              </a:spcBef>
              <a:buSzPct val="75000"/>
              <a:buChar char="•"/>
              <a:defRPr sz="4800"/>
            </a:lvl3pPr>
            <a:lvl4pPr marL="1926166" indent="-592666" algn="l">
              <a:spcBef>
                <a:spcPts val="5600"/>
              </a:spcBef>
              <a:buSzPct val="75000"/>
              <a:buChar char="•"/>
              <a:defRPr sz="4800"/>
            </a:lvl4pPr>
            <a:lvl5pPr marL="2370666" indent="-592666" algn="l">
              <a:spcBef>
                <a:spcPts val="5600"/>
              </a:spcBef>
              <a:buSzPct val="75000"/>
              <a:buChar cha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010150" y="6615010"/>
            <a:ext cx="4543426" cy="3030528"/>
          </a:xfrm>
          <a:prstGeom prst="rect">
            <a:avLst/>
          </a:prstGeom>
        </p:spPr>
        <p:txBody>
          <a:bodyPr lIns="91439" tIns="45719" rIns="91439" bIns="45719">
            <a:noAutofit/>
          </a:bodyPr>
          <a:lstStyle/>
          <a:p>
            <a:endParaRPr/>
          </a:p>
        </p:txBody>
      </p:sp>
      <p:sp>
        <p:nvSpPr>
          <p:cNvPr id="84" name="Image"/>
          <p:cNvSpPr>
            <a:spLocks noGrp="1"/>
          </p:cNvSpPr>
          <p:nvPr>
            <p:ph type="pic" sz="quarter" idx="22"/>
          </p:nvPr>
        </p:nvSpPr>
        <p:spPr>
          <a:xfrm>
            <a:off x="4876800" y="3509860"/>
            <a:ext cx="4400550" cy="2933701"/>
          </a:xfrm>
          <a:prstGeom prst="rect">
            <a:avLst/>
          </a:prstGeom>
        </p:spPr>
        <p:txBody>
          <a:bodyPr lIns="91439" tIns="45719" rIns="91439" bIns="45719">
            <a:noAutofit/>
          </a:bodyPr>
          <a:lstStyle/>
          <a:p>
            <a:endParaRPr/>
          </a:p>
        </p:txBody>
      </p:sp>
      <p:sp>
        <p:nvSpPr>
          <p:cNvPr id="85" name="Image"/>
          <p:cNvSpPr>
            <a:spLocks noGrp="1"/>
          </p:cNvSpPr>
          <p:nvPr>
            <p:ph type="pic" idx="23"/>
          </p:nvPr>
        </p:nvSpPr>
        <p:spPr>
          <a:xfrm>
            <a:off x="-1781175" y="3511550"/>
            <a:ext cx="8982075" cy="5988050"/>
          </a:xfrm>
          <a:prstGeom prst="rect">
            <a:avLst/>
          </a:prstGeom>
        </p:spPr>
        <p:txBody>
          <a:bodyPr lIns="91439" tIns="45719" rIns="91439" bIns="45719">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952500" y="7616825"/>
            <a:ext cx="7848600" cy="558800"/>
          </a:xfrm>
          <a:prstGeom prst="rect">
            <a:avLst/>
          </a:prstGeom>
        </p:spPr>
        <p:txBody>
          <a:bodyPr>
            <a:spAutoFit/>
          </a:bodyPr>
          <a:lstStyle>
            <a:lvl1pPr>
              <a:defRPr sz="32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22"/>
          </p:nvPr>
        </p:nvSpPr>
        <p:spPr>
          <a:xfrm>
            <a:off x="952500" y="5883275"/>
            <a:ext cx="7848600" cy="838201"/>
          </a:xfrm>
          <a:prstGeom prst="rect">
            <a:avLst/>
          </a:prstGeom>
        </p:spPr>
        <p:txBody>
          <a:bodyPr anchor="ctr">
            <a:spAutoFit/>
          </a:bodyPr>
          <a:lstStyle>
            <a:lvl1pPr>
              <a:defRPr sz="50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73525"/>
            <a:ext cx="7848600" cy="247650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normAutofit/>
          </a:bodyPr>
          <a:lstStyle/>
          <a:p>
            <a:r>
              <a:t>Title Text</a:t>
            </a:r>
          </a:p>
        </p:txBody>
      </p:sp>
      <p:sp>
        <p:nvSpPr>
          <p:cNvPr id="3" name="Body Level One…"/>
          <p:cNvSpPr txBox="1">
            <a:spLocks noGrp="1"/>
          </p:cNvSpPr>
          <p:nvPr>
            <p:ph type="body" idx="1"/>
          </p:nvPr>
        </p:nvSpPr>
        <p:spPr>
          <a:xfrm>
            <a:off x="952500" y="6616700"/>
            <a:ext cx="7848600" cy="84772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658118" y="9783762"/>
            <a:ext cx="427839" cy="444501"/>
          </a:xfrm>
          <a:prstGeom prst="rect">
            <a:avLst/>
          </a:prstGeom>
          <a:ln w="3175">
            <a:miter lim="400000"/>
          </a:ln>
        </p:spPr>
        <p:txBody>
          <a:bodyPr wrap="none" lIns="38100" tIns="38100" rIns="38100" bIns="381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1pPr>
      <a:lvl2pPr marL="0" marR="0" indent="22860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2pPr>
      <a:lvl3pPr marL="0" marR="0" indent="45720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3pPr>
      <a:lvl4pPr marL="0" marR="0" indent="68580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4pPr>
      <a:lvl5pPr marL="0" marR="0" indent="91440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5pPr>
      <a:lvl6pPr marL="0" marR="0" indent="114300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6pPr>
      <a:lvl7pPr marL="0" marR="0" indent="137160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7pPr>
      <a:lvl8pPr marL="0" marR="0" indent="160020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8pPr>
      <a:lvl9pPr marL="0" marR="0" indent="1828800" algn="ctr" defTabSz="778933" rtl="0" latinLnBrk="0">
        <a:lnSpc>
          <a:spcPct val="100000"/>
        </a:lnSpc>
        <a:spcBef>
          <a:spcPts val="0"/>
        </a:spcBef>
        <a:spcAft>
          <a:spcPts val="0"/>
        </a:spcAft>
        <a:buClrTx/>
        <a:buSzTx/>
        <a:buFontTx/>
        <a:buNone/>
        <a:tabLst/>
        <a:defRPr sz="10600" b="0" i="0" u="none" strike="noStrike" cap="none" spc="0" baseline="0">
          <a:solidFill>
            <a:srgbClr val="000000"/>
          </a:solidFill>
          <a:uFillTx/>
          <a:latin typeface="+mn-lt"/>
          <a:ea typeface="+mn-ea"/>
          <a:cs typeface="+mn-cs"/>
          <a:sym typeface="Helvetica Light"/>
        </a:defRPr>
      </a:lvl9pPr>
    </p:titleStyle>
    <p:bodyStyle>
      <a:lvl1pPr marL="0" marR="0" indent="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1pPr>
      <a:lvl2pPr marL="0" marR="0" indent="22860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2pPr>
      <a:lvl3pPr marL="0" marR="0" indent="45720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3pPr>
      <a:lvl4pPr marL="0" marR="0" indent="68580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4pPr>
      <a:lvl5pPr marL="0" marR="0" indent="91440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5pPr>
      <a:lvl6pPr marL="0" marR="0" indent="114300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6pPr>
      <a:lvl7pPr marL="0" marR="0" indent="137160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7pPr>
      <a:lvl8pPr marL="0" marR="0" indent="160020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8pPr>
      <a:lvl9pPr marL="0" marR="0" indent="1828800" algn="ctr" defTabSz="77893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Light"/>
        </a:defRPr>
      </a:lvl9pPr>
    </p:bodyStyle>
    <p:otherStyle>
      <a:lvl1pPr marL="0" marR="0" indent="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778933"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ffeym@pcsb.org"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Type Text Here"/>
          <p:cNvSpPr txBox="1"/>
          <p:nvPr/>
        </p:nvSpPr>
        <p:spPr>
          <a:xfrm flipH="1">
            <a:off x="691473" y="3761324"/>
            <a:ext cx="5126951" cy="219290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r>
              <a:rPr lang="en-US" sz="1250" dirty="0">
                <a:latin typeface="Dreaming Outloud Pro" panose="03050502040302030504" pitchFamily="66" charset="0"/>
                <a:cs typeface="Dreaming Outloud Pro" panose="03050502040302030504" pitchFamily="66" charset="0"/>
              </a:rPr>
              <a:t>I am </a:t>
            </a:r>
            <a:r>
              <a:rPr lang="en-US" sz="1250" i="1" dirty="0">
                <a:latin typeface="Dreaming Outloud Pro" panose="03050502040302030504" pitchFamily="66" charset="0"/>
                <a:cs typeface="Dreaming Outloud Pro" panose="03050502040302030504" pitchFamily="66" charset="0"/>
              </a:rPr>
              <a:t>beyond</a:t>
            </a:r>
            <a:r>
              <a:rPr lang="en-US" sz="1250" dirty="0">
                <a:latin typeface="Dreaming Outloud Pro" panose="03050502040302030504" pitchFamily="66" charset="0"/>
                <a:cs typeface="Dreaming Outloud Pro" panose="03050502040302030504" pitchFamily="66" charset="0"/>
              </a:rPr>
              <a:t> excited to learn together this 2025–2026 school year! Our classroom will be filled with hard work, effort, and learning—infused with music, fun, and laughter! Our core values will be kindness, respect, unity, and teamwork. These are just a few tools that will get us across the fifth-grade finish line…together!</a:t>
            </a:r>
          </a:p>
          <a:p>
            <a:r>
              <a:rPr lang="en-US" sz="1250" dirty="0">
                <a:latin typeface="Dreaming Outloud Pro" panose="03050502040302030504" pitchFamily="66" charset="0"/>
                <a:cs typeface="Dreaming Outloud Pro" panose="03050502040302030504" pitchFamily="66" charset="0"/>
              </a:rPr>
              <a:t>This year, I’ll be team teaching with Ms. Carpenter, who will lead the way in ELA and writing while I focus on math and science. We’re not just coworkers—we’re great friends who love working side by side. We bounce ideas off each other constantly, and our partnership brings a fun, supportive energy that our students truly benefit from. You're going to love learning in both of our classrooms! </a:t>
            </a:r>
          </a:p>
        </p:txBody>
      </p:sp>
      <p:sp>
        <p:nvSpPr>
          <p:cNvPr id="155" name="Type Text Here"/>
          <p:cNvSpPr txBox="1"/>
          <p:nvPr/>
        </p:nvSpPr>
        <p:spPr>
          <a:xfrm>
            <a:off x="632125" y="7055831"/>
            <a:ext cx="5237420" cy="352404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r>
              <a:rPr lang="en-US" sz="1600" dirty="0">
                <a:effectLst/>
                <a:latin typeface="Dreaming Outloud Pro" panose="03050502040302030504" pitchFamily="66" charset="77"/>
                <a:cs typeface="Dreaming Outloud Pro" panose="03050502040302030504" pitchFamily="66" charset="77"/>
              </a:rPr>
              <a:t>This is my fifth year at Perkins Elementary, as well as teaching 5th grade, and I could not be more thrilled to have YOU as one of my students! I am an outgoing person and do my best to always carry positive energy. I love working with children and have a passion to create/influence laughter and joy for young people like you! What I am most excited about this year is simply getting to know you. As a teacher, I know that each student is their own special, creative, and unique self; we are all different! Exploring, encouraging, and accepting those differences will be key in our personal and communal growth and success this year! With that being said, enjoy your summer, read some books, get ready for your final elementary adventure,</a:t>
            </a:r>
          </a:p>
          <a:p>
            <a:r>
              <a:rPr lang="en-US" sz="1600" dirty="0">
                <a:effectLst/>
                <a:latin typeface="Dreaming Outloud Pro" panose="03050502040302030504" pitchFamily="66" charset="77"/>
                <a:cs typeface="Dreaming Outloud Pro" panose="03050502040302030504" pitchFamily="66" charset="77"/>
              </a:rPr>
              <a:t>and I will see you on August 11th! </a:t>
            </a:r>
            <a:endParaRPr lang="en-US" sz="4400" dirty="0">
              <a:effectLst/>
              <a:latin typeface="Dreaming Outloud Pro" panose="03050502040302030504" pitchFamily="66" charset="77"/>
              <a:cs typeface="Dreaming Outloud Pro" panose="03050502040302030504" pitchFamily="66" charset="77"/>
            </a:endParaRPr>
          </a:p>
        </p:txBody>
      </p:sp>
      <p:sp>
        <p:nvSpPr>
          <p:cNvPr id="156" name="Type Text Here"/>
          <p:cNvSpPr txBox="1"/>
          <p:nvPr/>
        </p:nvSpPr>
        <p:spPr>
          <a:xfrm>
            <a:off x="2002902" y="11879016"/>
            <a:ext cx="2495875" cy="4462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r>
              <a:rPr lang="en-US" sz="2400" dirty="0">
                <a:latin typeface="Dreaming Outloud Pro" panose="03050502040302030504" pitchFamily="66" charset="77"/>
                <a:cs typeface="Dreaming Outloud Pro" panose="03050502040302030504" pitchFamily="66" charset="77"/>
                <a:hlinkClick r:id="rId3"/>
              </a:rPr>
              <a:t>Caffeym@pcsb.org</a:t>
            </a:r>
            <a:endParaRPr lang="en-US" sz="2400" dirty="0">
              <a:latin typeface="Dreaming Outloud Pro" panose="03050502040302030504" pitchFamily="66" charset="77"/>
              <a:cs typeface="Dreaming Outloud Pro" panose="03050502040302030504" pitchFamily="66" charset="77"/>
            </a:endParaRPr>
          </a:p>
        </p:txBody>
      </p:sp>
      <p:graphicFrame>
        <p:nvGraphicFramePr>
          <p:cNvPr id="3" name="Table 2">
            <a:extLst>
              <a:ext uri="{FF2B5EF4-FFF2-40B4-BE49-F238E27FC236}">
                <a16:creationId xmlns:a16="http://schemas.microsoft.com/office/drawing/2014/main" id="{CF430AD2-54F9-78D8-4EF8-C7E429BD3AA6}"/>
              </a:ext>
            </a:extLst>
          </p:cNvPr>
          <p:cNvGraphicFramePr>
            <a:graphicFrameLocks noGrp="1"/>
          </p:cNvGraphicFramePr>
          <p:nvPr>
            <p:extLst>
              <p:ext uri="{D42A27DB-BD31-4B8C-83A1-F6EECF244321}">
                <p14:modId xmlns:p14="http://schemas.microsoft.com/office/powerpoint/2010/main" val="2674372022"/>
              </p:ext>
            </p:extLst>
          </p:nvPr>
        </p:nvGraphicFramePr>
        <p:xfrm>
          <a:off x="7045035" y="8377524"/>
          <a:ext cx="1890554" cy="3563224"/>
        </p:xfrm>
        <a:graphic>
          <a:graphicData uri="http://schemas.openxmlformats.org/drawingml/2006/table">
            <a:tbl>
              <a:tblPr/>
              <a:tblGrid>
                <a:gridCol w="945277">
                  <a:extLst>
                    <a:ext uri="{9D8B030D-6E8A-4147-A177-3AD203B41FA5}">
                      <a16:colId xmlns:a16="http://schemas.microsoft.com/office/drawing/2014/main" val="1931254901"/>
                    </a:ext>
                  </a:extLst>
                </a:gridCol>
                <a:gridCol w="945277">
                  <a:extLst>
                    <a:ext uri="{9D8B030D-6E8A-4147-A177-3AD203B41FA5}">
                      <a16:colId xmlns:a16="http://schemas.microsoft.com/office/drawing/2014/main" val="3372199424"/>
                    </a:ext>
                  </a:extLst>
                </a:gridCol>
              </a:tblGrid>
              <a:tr h="192553">
                <a:tc>
                  <a:txBody>
                    <a:bodyPr/>
                    <a:lstStyle/>
                    <a:p>
                      <a:r>
                        <a:rPr lang="en-US" sz="1400">
                          <a:effectLst/>
                          <a:latin typeface="Dreaming Outloud Pro" panose="03050502040302030504" pitchFamily="66" charset="77"/>
                          <a:cs typeface="Dreaming Outloud Pro" panose="03050502040302030504" pitchFamily="66" charset="77"/>
                        </a:rPr>
                        <a:t>Color </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solidFill>
                            <a:srgbClr val="FF3FFF"/>
                          </a:solidFill>
                          <a:effectLst/>
                          <a:latin typeface="Dreaming Outloud Pro" panose="03050502040302030504" pitchFamily="66" charset="77"/>
                          <a:cs typeface="Dreaming Outloud Pro" panose="03050502040302030504" pitchFamily="66" charset="77"/>
                        </a:rPr>
                        <a:t>Pink </a:t>
                      </a:r>
                      <a:endParaRPr lang="en-US" sz="1400">
                        <a:effectLst/>
                        <a:latin typeface="Dreaming Outloud Pro" panose="03050502040302030504" pitchFamily="66" charset="77"/>
                        <a:cs typeface="Dreaming Outloud Pro" panose="03050502040302030504" pitchFamily="66" charset="77"/>
                      </a:endParaRP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4877132"/>
                  </a:ext>
                </a:extLst>
              </a:tr>
              <a:tr h="381948">
                <a:tc>
                  <a:txBody>
                    <a:bodyPr/>
                    <a:lstStyle/>
                    <a:p>
                      <a:r>
                        <a:rPr lang="en-US" sz="1400" dirty="0">
                          <a:effectLst/>
                          <a:latin typeface="Dreaming Outloud Pro" panose="03050502040302030504" pitchFamily="66" charset="77"/>
                          <a:cs typeface="Dreaming Outloud Pro" panose="03050502040302030504" pitchFamily="66" charset="77"/>
                        </a:rPr>
                        <a:t>Drink </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solidFill>
                            <a:srgbClr val="BF0000"/>
                          </a:solidFill>
                          <a:effectLst/>
                          <a:latin typeface="Dreaming Outloud Pro" panose="03050502040302030504" pitchFamily="66" charset="77"/>
                          <a:cs typeface="Dreaming Outloud Pro" panose="03050502040302030504" pitchFamily="66" charset="77"/>
                        </a:rPr>
                        <a:t>Lemonade </a:t>
                      </a:r>
                      <a:endParaRPr lang="en-US" sz="1400" dirty="0">
                        <a:effectLst/>
                        <a:latin typeface="Dreaming Outloud Pro" panose="03050502040302030504" pitchFamily="66" charset="77"/>
                        <a:cs typeface="Dreaming Outloud Pro" panose="03050502040302030504" pitchFamily="66" charset="77"/>
                      </a:endParaRP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7931789"/>
                  </a:ext>
                </a:extLst>
              </a:tr>
              <a:tr h="275136">
                <a:tc>
                  <a:txBody>
                    <a:bodyPr/>
                    <a:lstStyle/>
                    <a:p>
                      <a:r>
                        <a:rPr lang="en-US" sz="1400">
                          <a:effectLst/>
                          <a:latin typeface="Dreaming Outloud Pro" panose="03050502040302030504" pitchFamily="66" charset="77"/>
                          <a:cs typeface="Dreaming Outloud Pro" panose="03050502040302030504" pitchFamily="66" charset="77"/>
                        </a:rPr>
                        <a:t>Animal </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solidFill>
                            <a:schemeClr val="accent4">
                              <a:lumMod val="60000"/>
                              <a:lumOff val="40000"/>
                            </a:schemeClr>
                          </a:solidFill>
                          <a:effectLst/>
                          <a:latin typeface="Dreaming Outloud Pro" panose="03050502040302030504" pitchFamily="66" charset="77"/>
                          <a:cs typeface="Dreaming Outloud Pro" panose="03050502040302030504" pitchFamily="66" charset="77"/>
                        </a:rPr>
                        <a:t>Shark</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5113092"/>
                  </a:ext>
                </a:extLst>
              </a:tr>
              <a:tr h="363838">
                <a:tc>
                  <a:txBody>
                    <a:bodyPr/>
                    <a:lstStyle/>
                    <a:p>
                      <a:r>
                        <a:rPr lang="en-US" sz="1400">
                          <a:effectLst/>
                          <a:latin typeface="Dreaming Outloud Pro" panose="03050502040302030504" pitchFamily="66" charset="77"/>
                          <a:cs typeface="Dreaming Outloud Pro" panose="03050502040302030504" pitchFamily="66" charset="77"/>
                        </a:rPr>
                        <a:t>Celebrity </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a:solidFill>
                            <a:srgbClr val="931E91"/>
                          </a:solidFill>
                          <a:effectLst/>
                          <a:latin typeface="Dreaming Outloud Pro" panose="03050502040302030504" pitchFamily="66" charset="77"/>
                          <a:cs typeface="Dreaming Outloud Pro" panose="03050502040302030504" pitchFamily="66" charset="77"/>
                        </a:rPr>
                        <a:t>JUSTIN BIEBER &lt;3 </a:t>
                      </a:r>
                      <a:endParaRPr lang="en-US" sz="1400">
                        <a:effectLst/>
                        <a:latin typeface="Dreaming Outloud Pro" panose="03050502040302030504" pitchFamily="66" charset="77"/>
                        <a:cs typeface="Dreaming Outloud Pro" panose="03050502040302030504" pitchFamily="66" charset="77"/>
                      </a:endParaRP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2493968"/>
                  </a:ext>
                </a:extLst>
              </a:tr>
              <a:tr h="706409">
                <a:tc>
                  <a:txBody>
                    <a:bodyPr/>
                    <a:lstStyle/>
                    <a:p>
                      <a:r>
                        <a:rPr lang="en-US" sz="1400">
                          <a:effectLst/>
                          <a:latin typeface="Dreaming Outloud Pro" panose="03050502040302030504" pitchFamily="66" charset="77"/>
                          <a:cs typeface="Dreaming Outloud Pro" panose="03050502040302030504" pitchFamily="66" charset="77"/>
                        </a:rPr>
                        <a:t>Hobby </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solidFill>
                            <a:srgbClr val="00AF4F"/>
                          </a:solidFill>
                          <a:effectLst/>
                          <a:latin typeface="Dreaming Outloud Pro" panose="03050502040302030504" pitchFamily="66" charset="77"/>
                          <a:cs typeface="Dreaming Outloud Pro" panose="03050502040302030504" pitchFamily="66" charset="77"/>
                        </a:rPr>
                        <a:t>Music, skating, fishing, </a:t>
                      </a:r>
                    </a:p>
                    <a:p>
                      <a:r>
                        <a:rPr lang="en-US" sz="1400" dirty="0">
                          <a:solidFill>
                            <a:srgbClr val="00AF4F"/>
                          </a:solidFill>
                          <a:effectLst/>
                          <a:latin typeface="Dreaming Outloud Pro" panose="03050502040302030504" pitchFamily="66" charset="77"/>
                          <a:cs typeface="Dreaming Outloud Pro" panose="03050502040302030504" pitchFamily="66" charset="77"/>
                        </a:rPr>
                        <a:t>&amp; beachin’ </a:t>
                      </a:r>
                      <a:endParaRPr lang="en-US" sz="1400" dirty="0">
                        <a:effectLst/>
                        <a:latin typeface="Dreaming Outloud Pro" panose="03050502040302030504" pitchFamily="66" charset="77"/>
                        <a:cs typeface="Dreaming Outloud Pro" panose="03050502040302030504" pitchFamily="66" charset="77"/>
                      </a:endParaRP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6775286"/>
                  </a:ext>
                </a:extLst>
              </a:tr>
              <a:tr h="706409">
                <a:tc>
                  <a:txBody>
                    <a:bodyPr/>
                    <a:lstStyle/>
                    <a:p>
                      <a:r>
                        <a:rPr lang="en-US" sz="1400" dirty="0">
                          <a:effectLst/>
                          <a:latin typeface="Dreaming Outloud Pro" panose="03050502040302030504" pitchFamily="66" charset="77"/>
                          <a:cs typeface="Dreaming Outloud Pro" panose="03050502040302030504" pitchFamily="66" charset="77"/>
                        </a:rPr>
                        <a:t>Sports Team </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solidFill>
                            <a:srgbClr val="0230FF"/>
                          </a:solidFill>
                          <a:effectLst/>
                          <a:latin typeface="Dreaming Outloud Pro" panose="03050502040302030504" pitchFamily="66" charset="77"/>
                          <a:cs typeface="Dreaming Outloud Pro" panose="03050502040302030504" pitchFamily="66" charset="77"/>
                        </a:rPr>
                        <a:t>TB Sports!!</a:t>
                      </a:r>
                    </a:p>
                    <a:p>
                      <a:r>
                        <a:rPr lang="en-US" sz="1400" dirty="0">
                          <a:solidFill>
                            <a:srgbClr val="0230FF"/>
                          </a:solidFill>
                          <a:effectLst/>
                          <a:latin typeface="Dreaming Outloud Pro" panose="03050502040302030504" pitchFamily="66" charset="77"/>
                          <a:cs typeface="Dreaming Outloud Pro" panose="03050502040302030504" pitchFamily="66" charset="77"/>
                        </a:rPr>
                        <a:t>Go RAYS, BOLTS, &amp; BUCS! </a:t>
                      </a:r>
                      <a:endParaRPr lang="en-US" sz="1400" dirty="0">
                        <a:effectLst/>
                        <a:latin typeface="Dreaming Outloud Pro" panose="03050502040302030504" pitchFamily="66" charset="77"/>
                        <a:cs typeface="Dreaming Outloud Pro" panose="03050502040302030504" pitchFamily="66" charset="77"/>
                      </a:endParaRP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8916460"/>
                  </a:ext>
                </a:extLst>
              </a:tr>
              <a:tr h="363838">
                <a:tc>
                  <a:txBody>
                    <a:bodyPr/>
                    <a:lstStyle/>
                    <a:p>
                      <a:r>
                        <a:rPr lang="en-US" sz="1400">
                          <a:effectLst/>
                          <a:latin typeface="Dreaming Outloud Pro" panose="03050502040302030504" pitchFamily="66" charset="77"/>
                          <a:cs typeface="Dreaming Outloud Pro" panose="03050502040302030504" pitchFamily="66" charset="77"/>
                        </a:rPr>
                        <a:t>Subject to Teach </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solidFill>
                            <a:srgbClr val="00661E"/>
                          </a:solidFill>
                          <a:effectLst/>
                          <a:latin typeface="Dreaming Outloud Pro" panose="03050502040302030504" pitchFamily="66" charset="77"/>
                          <a:cs typeface="Dreaming Outloud Pro" panose="03050502040302030504" pitchFamily="66" charset="77"/>
                        </a:rPr>
                        <a:t>Science </a:t>
                      </a:r>
                      <a:endParaRPr lang="en-US" sz="1400" dirty="0">
                        <a:effectLst/>
                        <a:latin typeface="Dreaming Outloud Pro" panose="03050502040302030504" pitchFamily="66" charset="77"/>
                        <a:cs typeface="Dreaming Outloud Pro" panose="03050502040302030504" pitchFamily="66" charset="77"/>
                      </a:endParaRP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655954"/>
                  </a:ext>
                </a:extLst>
              </a:tr>
            </a:tbl>
          </a:graphicData>
        </a:graphic>
      </p:graphicFrame>
      <p:pic>
        <p:nvPicPr>
          <p:cNvPr id="5" name="Picture 4" descr="A picture containing person, clothing, human face, wall&#10;&#10;Description automatically generated">
            <a:extLst>
              <a:ext uri="{FF2B5EF4-FFF2-40B4-BE49-F238E27FC236}">
                <a16:creationId xmlns:a16="http://schemas.microsoft.com/office/drawing/2014/main" id="{FCDE5E25-7738-408A-B49D-AAD1A6C30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731" y="4785349"/>
            <a:ext cx="1217820" cy="2229549"/>
          </a:xfrm>
          <a:prstGeom prst="rect">
            <a:avLst/>
          </a:prstGeom>
        </p:spPr>
      </p:pic>
      <p:pic>
        <p:nvPicPr>
          <p:cNvPr id="7" name="Picture 6" descr="A person wearing white overalls and holding her hands up&#10;&#10;Description automatically generated with low confidence">
            <a:extLst>
              <a:ext uri="{FF2B5EF4-FFF2-40B4-BE49-F238E27FC236}">
                <a16:creationId xmlns:a16="http://schemas.microsoft.com/office/drawing/2014/main" id="{4A87087E-14EC-9891-9FC6-5E416DF7E9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8652" y="3900566"/>
            <a:ext cx="1343990" cy="2460538"/>
          </a:xfrm>
          <a:prstGeom prst="rect">
            <a:avLst/>
          </a:prstGeom>
        </p:spPr>
      </p:pic>
      <p:graphicFrame>
        <p:nvGraphicFramePr>
          <p:cNvPr id="2" name="Table 1">
            <a:extLst>
              <a:ext uri="{FF2B5EF4-FFF2-40B4-BE49-F238E27FC236}">
                <a16:creationId xmlns:a16="http://schemas.microsoft.com/office/drawing/2014/main" id="{1F44C978-04F8-68CA-4A82-7A2AD60CE3FD}"/>
              </a:ext>
            </a:extLst>
          </p:cNvPr>
          <p:cNvGraphicFramePr>
            <a:graphicFrameLocks noGrp="1"/>
          </p:cNvGraphicFramePr>
          <p:nvPr>
            <p:extLst>
              <p:ext uri="{D42A27DB-BD31-4B8C-83A1-F6EECF244321}">
                <p14:modId xmlns:p14="http://schemas.microsoft.com/office/powerpoint/2010/main" val="3047064376"/>
              </p:ext>
            </p:extLst>
          </p:nvPr>
        </p:nvGraphicFramePr>
        <p:xfrm>
          <a:off x="7045035" y="11940748"/>
          <a:ext cx="1890554" cy="453212"/>
        </p:xfrm>
        <a:graphic>
          <a:graphicData uri="http://schemas.openxmlformats.org/drawingml/2006/table">
            <a:tbl>
              <a:tblPr/>
              <a:tblGrid>
                <a:gridCol w="945277">
                  <a:extLst>
                    <a:ext uri="{9D8B030D-6E8A-4147-A177-3AD203B41FA5}">
                      <a16:colId xmlns:a16="http://schemas.microsoft.com/office/drawing/2014/main" val="1896253761"/>
                    </a:ext>
                  </a:extLst>
                </a:gridCol>
                <a:gridCol w="945277">
                  <a:extLst>
                    <a:ext uri="{9D8B030D-6E8A-4147-A177-3AD203B41FA5}">
                      <a16:colId xmlns:a16="http://schemas.microsoft.com/office/drawing/2014/main" val="635043160"/>
                    </a:ext>
                  </a:extLst>
                </a:gridCol>
              </a:tblGrid>
              <a:tr h="435734">
                <a:tc>
                  <a:txBody>
                    <a:bodyPr/>
                    <a:lstStyle/>
                    <a:p>
                      <a:r>
                        <a:rPr lang="en-US" sz="1400">
                          <a:effectLst/>
                          <a:latin typeface="Dreaming Outloud Pro" panose="03050502040302030504" pitchFamily="66" charset="77"/>
                          <a:cs typeface="Dreaming Outloud Pro" panose="03050502040302030504" pitchFamily="66" charset="77"/>
                        </a:rPr>
                        <a:t>Subject to Learn </a:t>
                      </a: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dirty="0">
                          <a:solidFill>
                            <a:srgbClr val="00661E"/>
                          </a:solidFill>
                          <a:effectLst/>
                          <a:latin typeface="Dreaming Outloud Pro" panose="03050502040302030504" pitchFamily="66" charset="77"/>
                          <a:cs typeface="Dreaming Outloud Pro" panose="03050502040302030504" pitchFamily="66" charset="77"/>
                        </a:rPr>
                        <a:t>Math </a:t>
                      </a:r>
                      <a:endParaRPr lang="en-US" sz="1400" dirty="0">
                        <a:effectLst/>
                        <a:latin typeface="Dreaming Outloud Pro" panose="03050502040302030504" pitchFamily="66" charset="77"/>
                        <a:cs typeface="Dreaming Outloud Pro" panose="03050502040302030504" pitchFamily="66" charset="77"/>
                      </a:endParaRPr>
                    </a:p>
                  </a:txBody>
                  <a:tcPr marL="26491" marR="26491" marT="13246" marB="132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2861827"/>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0A719A-A648-5930-E018-3F1EC45BEC01}"/>
              </a:ext>
            </a:extLst>
          </p:cNvPr>
          <p:cNvSpPr txBox="1"/>
          <p:nvPr/>
        </p:nvSpPr>
        <p:spPr>
          <a:xfrm>
            <a:off x="679704" y="2578249"/>
            <a:ext cx="8394192" cy="407803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US" sz="2000" b="1" dirty="0"/>
              <a:t>Welcome to my corner of the web! My name is Madison Caffey, and I’m thrilled to be in my fifth year of teaching 5th grade at Perkins Elementary. Originally from Lakeland, Florida, I graduated from St. Petersburg College with my Bachelor's in K-6 EDU in 2021. Education is my passion, and I find immense joy in watching my students grow and thrive.</a:t>
            </a:r>
          </a:p>
          <a:p>
            <a:r>
              <a:rPr lang="en-US" sz="2000" b="1" dirty="0"/>
              <a:t>When I’m not in the classroom, you’ll likely find me indulging in my hobbies. I’m an avid skateboarder, music enthusiast, and basketball player. I also love soaking up the sun at the beach whenever I get the chance. I love the city of St. Pete; its coastal location, energy, spunk, vibrance, and communal unity! While weather can be intense at times, Florida is my home and I do not plan on leaving any time soon. </a:t>
            </a:r>
            <a:endParaRPr lang="en-US" sz="2000" dirty="0"/>
          </a:p>
          <a:p>
            <a:r>
              <a:rPr lang="en-US" sz="2000" b="1" dirty="0"/>
              <a:t>Thank you for visiting, and I look forward to connecting with you in the classroom! Let’s have a wonderful 2025-2026 school year! GO TIGERS!!</a:t>
            </a:r>
            <a:endParaRPr lang="en-US" sz="2000" dirty="0"/>
          </a:p>
        </p:txBody>
      </p:sp>
    </p:spTree>
    <p:extLst>
      <p:ext uri="{BB962C8B-B14F-4D97-AF65-F5344CB8AC3E}">
        <p14:creationId xmlns:p14="http://schemas.microsoft.com/office/powerpoint/2010/main" val="213858965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778933"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778933"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778933"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1098</TotalTime>
  <Words>543</Words>
  <Application>Microsoft Office PowerPoint</Application>
  <PresentationFormat>Custom</PresentationFormat>
  <Paragraphs>26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Dreaming Outloud Pro</vt:lpstr>
      <vt:lpstr>Helvetica</vt:lpstr>
      <vt:lpstr>Helvetica Light</vt:lpstr>
      <vt:lpstr>Helvetica Neue</vt:lpstr>
      <vt:lpstr>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Caffey Madison</dc:creator>
  <cp:lastModifiedBy>Caffey Madison</cp:lastModifiedBy>
  <cp:revision>4</cp:revision>
  <dcterms:modified xsi:type="dcterms:W3CDTF">2025-08-04T01:46:20Z</dcterms:modified>
</cp:coreProperties>
</file>